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5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6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318" r:id="rId3"/>
    <p:sldId id="319" r:id="rId4"/>
    <p:sldId id="267" r:id="rId5"/>
    <p:sldId id="268" r:id="rId6"/>
    <p:sldId id="329" r:id="rId7"/>
    <p:sldId id="325" r:id="rId8"/>
    <p:sldId id="266" r:id="rId9"/>
    <p:sldId id="269" r:id="rId10"/>
    <p:sldId id="332" r:id="rId11"/>
    <p:sldId id="337" r:id="rId12"/>
    <p:sldId id="339" r:id="rId13"/>
    <p:sldId id="264" r:id="rId14"/>
    <p:sldId id="270" r:id="rId15"/>
    <p:sldId id="330" r:id="rId16"/>
    <p:sldId id="271" r:id="rId17"/>
    <p:sldId id="338" r:id="rId18"/>
    <p:sldId id="334" r:id="rId19"/>
    <p:sldId id="265" r:id="rId20"/>
    <p:sldId id="320" r:id="rId21"/>
    <p:sldId id="336" r:id="rId22"/>
    <p:sldId id="340" r:id="rId23"/>
    <p:sldId id="341" r:id="rId24"/>
    <p:sldId id="326" r:id="rId25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7" roundtripDataSignature="AMtx7mht5CsPo9Ajptt/UZZ8xwyuBEp90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ISBETH BADILLO" initials="AB" lastIdx="1" clrIdx="0">
    <p:extLst>
      <p:ext uri="{19B8F6BF-5375-455C-9EA6-DF929625EA0E}">
        <p15:presenceInfo xmlns:p15="http://schemas.microsoft.com/office/powerpoint/2012/main" userId="ARISBETH BADILL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3" autoAdjust="0"/>
    <p:restoredTop sz="95032" autoAdjust="0"/>
  </p:normalViewPr>
  <p:slideViewPr>
    <p:cSldViewPr snapToGrid="0">
      <p:cViewPr varScale="1">
        <p:scale>
          <a:sx n="78" d="100"/>
          <a:sy n="78" d="100"/>
        </p:scale>
        <p:origin x="88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customschemas.google.com/relationships/presentationmetadata" Target="metadata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OME\Desktop\2025\PLANEACION\1T\GRAFICAS%20COPLADEMUN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 PLANEADA Y ALCANZADA A NIVEL PROPÓSITO </a:t>
            </a:r>
          </a:p>
          <a:p>
            <a:pPr>
              <a:defRPr/>
            </a:pPr>
            <a:r>
              <a:rPr lang="es-MX" b="1" dirty="0"/>
              <a:t>POBLACIÓN ATENDIDA </a:t>
            </a:r>
          </a:p>
          <a:p>
            <a:pPr>
              <a:defRPr/>
            </a:pPr>
            <a:r>
              <a:rPr lang="es-MX" b="1" dirty="0"/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Planeado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112-49EC-AB98-990D0E6422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TRIMESTRALES!$B$4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TRIMESTRALES!$C$4</c:f>
              <c:numCache>
                <c:formatCode>General</c:formatCode>
                <c:ptCount val="1"/>
                <c:pt idx="0">
                  <c:v>18000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12-49EC-AB98-990D0E6422AB}"/>
            </c:ext>
          </c:extLst>
        </c:ser>
        <c:ser>
          <c:idx val="1"/>
          <c:order val="1"/>
          <c:tx>
            <c:v>Realizado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112-49EC-AB98-990D0E6422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TRIMESTRALES!$B$4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TRIMESTRALES!$D$4</c:f>
              <c:numCache>
                <c:formatCode>General</c:formatCode>
                <c:ptCount val="1"/>
                <c:pt idx="0">
                  <c:v>18050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112-49EC-AB98-990D0E6422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TRIMESTRALES!$E$3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5746729333251872E-2"/>
                  <c:y val="7.3374018956676931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100.27%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2112-49EC-AB98-990D0E6422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TRIMESTRALES!$B$4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TRIMESTRALES!$E$4</c:f>
              <c:numCache>
                <c:formatCode>0.00%</c:formatCode>
                <c:ptCount val="1"/>
                <c:pt idx="0">
                  <c:v>1.0027777777777778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112-49EC-AB98-990D0E6422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5871408"/>
        <c:axId val="45586996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55869968"/>
        <c:scaling>
          <c:orientation val="minMax"/>
          <c:max val="1.5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55871408"/>
        <c:crosses val="max"/>
        <c:crossBetween val="between"/>
      </c:valAx>
      <c:catAx>
        <c:axId val="4558714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558699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REGULACIONES</a:t>
            </a:r>
            <a:r>
              <a:rPr lang="es-MX" b="1" baseline="0"/>
              <a:t> REGISTRADAS</a:t>
            </a:r>
            <a:endParaRPr lang="es-MX" b="1"/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TRIMESTRALES!$AV$3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TRIMESTRALES!$AV$4</c:f>
              <c:numCache>
                <c:formatCode>#,##0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4F-4E76-BFCF-310B9661CED4}"/>
            </c:ext>
          </c:extLst>
        </c:ser>
        <c:ser>
          <c:idx val="1"/>
          <c:order val="1"/>
          <c:tx>
            <c:strRef>
              <c:f>TRIMESTRALES!$AW$3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TRIMESTRALES!$AW$4</c:f>
              <c:numCache>
                <c:formatCode>#,##0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4F-4E76-BFCF-310B9661CED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TRIMESTRALES!$AX$3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3010759971341961E-3"/>
                  <c:y val="0.208638956805215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F0-49FE-9E19-27127D3904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TRIMESTRALES!$AX$4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04F-4E76-BFCF-310B9661CE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8929632"/>
        <c:axId val="4489363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  <c:majorUnit val="1"/>
      </c:valAx>
      <c:valAx>
        <c:axId val="44893635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8929632"/>
        <c:crosses val="max"/>
        <c:crossBetween val="between"/>
      </c:valAx>
      <c:catAx>
        <c:axId val="448929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89363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METAS PLANEADAS Y ALCANZADAS A NIVEL ACTIVIDAD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b="1" dirty="0"/>
              <a:t>HERRAMIENTAS DE DESARROLLO ADMINISTRATIVO E INNOVACIÓN </a:t>
            </a:r>
            <a:r>
              <a:rPr lang="es-MX" sz="14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TRIMESTRALES!$BA$3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TRIMESTRALES!$BA$4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E3-47A6-9BAF-6666443525B7}"/>
            </c:ext>
          </c:extLst>
        </c:ser>
        <c:ser>
          <c:idx val="1"/>
          <c:order val="1"/>
          <c:tx>
            <c:strRef>
              <c:f>TRIMESTRALES!$BB$3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TRIMESTRALES!$BB$4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9E3-47A6-9BAF-6666443525B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TRIMESTRALES!$BC$3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008032128514056E-3"/>
                  <c:y val="0.217886178861788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9E3-47A6-9BAF-6666443525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TRIMESTRALES!$BC$4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9E3-47A6-9BAF-6666443525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79120"/>
        <c:axId val="54047816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78160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79120"/>
        <c:crosses val="max"/>
        <c:crossBetween val="between"/>
      </c:valAx>
      <c:catAx>
        <c:axId val="540479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781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METAS PLANEADAS Y ALCANZADAS A NIVEL ACTIVIDAD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b="1" dirty="0"/>
              <a:t>MANUALES ADMINISTRATIVOS REVISADOS Y VALIDADOS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s-MX" b="1" dirty="0"/>
              <a:t> </a:t>
            </a:r>
            <a:r>
              <a:rPr lang="es-MX" sz="14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TRIMESTRALES!$BF$3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238-417A-944F-92953BA4BC6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TRIMESTRALES!$BF$4</c:f>
              <c:numCache>
                <c:formatCode>#,##0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38-417A-944F-92953BA4BC69}"/>
            </c:ext>
          </c:extLst>
        </c:ser>
        <c:ser>
          <c:idx val="1"/>
          <c:order val="1"/>
          <c:tx>
            <c:strRef>
              <c:f>TRIMESTRALES!$BG$3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F238-417A-944F-92953BA4BC6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TRIMESTRALES!$BG$4</c:f>
              <c:numCache>
                <c:formatCode>#,##0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238-417A-944F-92953BA4BC6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TRIMESTRALES!$BH$3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TRIMESTRALES!$BH$4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F238-417A-944F-92953BA4BC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79120"/>
        <c:axId val="54047816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1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781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79120"/>
        <c:crosses val="max"/>
        <c:crossBetween val="between"/>
      </c:valAx>
      <c:catAx>
        <c:axId val="5404791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781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METAS PLANEADAS Y ALCANZADAS A NIVEL ACTIVIDAD </a:t>
            </a:r>
          </a:p>
          <a:p>
            <a:pPr>
              <a:defRPr/>
            </a:pPr>
            <a:r>
              <a:rPr lang="es-MX" b="1" dirty="0"/>
              <a:t>ESTRUCTURAS ORGÁNICAS ANALIZADAS Y EVALUADAS </a:t>
            </a:r>
          </a:p>
          <a:p>
            <a:pPr>
              <a:defRPr/>
            </a:pPr>
            <a:r>
              <a:rPr lang="es-MX" sz="14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</a:t>
            </a:r>
            <a:endParaRPr lang="es-MX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TRIMESTRALES!$BK$3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4C-42AC-A93B-F742844EC8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TRIMESTRALES!$BK$4</c:f>
              <c:numCache>
                <c:formatCode>#,##0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4C-42AC-A93B-F742844EC83F}"/>
            </c:ext>
          </c:extLst>
        </c:ser>
        <c:ser>
          <c:idx val="1"/>
          <c:order val="1"/>
          <c:tx>
            <c:strRef>
              <c:f>TRIMESTRALES!$BL$3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8A4C-42AC-A93B-F742844EC8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TRIMESTRALES!$BL$4</c:f>
              <c:numCache>
                <c:formatCode>#,##0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A4C-42AC-A93B-F742844EC83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TRIMESTRALES!$BM$3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TRIMESTRALES!$BM$4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A4C-42AC-A93B-F742844EC8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319792"/>
        <c:axId val="67330491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30491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319792"/>
        <c:crosses val="max"/>
        <c:crossBetween val="between"/>
      </c:valAx>
      <c:catAx>
        <c:axId val="673319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3049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dirty="0"/>
              <a:t>METAS PLANEADAS Y ALCANZADAS A NIVEL ACTIVIDAD </a:t>
            </a:r>
          </a:p>
          <a:p>
            <a:pPr>
              <a:defRPr sz="1100"/>
            </a:pPr>
            <a:r>
              <a:rPr lang="es-MX" sz="1100" b="1" dirty="0"/>
              <a:t>EVALUACIONES CIUDADANAS DE ATENCIÓN </a:t>
            </a: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</a:t>
            </a:r>
            <a:endParaRPr lang="es-MX" sz="11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TRIMESTRALES!$BP$3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A48-4B3A-A911-870CF5011C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TRIMESTRALES!$BP$4</c:f>
              <c:numCache>
                <c:formatCode>General</c:formatCode>
                <c:ptCount val="1"/>
                <c:pt idx="0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A48-4B3A-A911-870CF5011C86}"/>
            </c:ext>
          </c:extLst>
        </c:ser>
        <c:ser>
          <c:idx val="1"/>
          <c:order val="1"/>
          <c:tx>
            <c:strRef>
              <c:f>TRIMESTRALES!$BQ$3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DA48-4B3A-A911-870CF5011C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TRIMESTRALES!$BQ$4</c:f>
              <c:numCache>
                <c:formatCode>#,##0</c:formatCode>
                <c:ptCount val="1"/>
                <c:pt idx="0">
                  <c:v>1551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A48-4B3A-A911-870CF5011C8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TRIMESTRALES!$BR$3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8623595963548033E-3"/>
                  <c:y val="-9.5910633122079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A48-4B3A-A911-870CF5011C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TRIMESTRALES!$BR$4</c:f>
              <c:numCache>
                <c:formatCode>0.00%</c:formatCode>
                <c:ptCount val="1"/>
                <c:pt idx="0">
                  <c:v>1.034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A48-4B3A-A911-870CF5011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273712"/>
        <c:axId val="67327467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18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274672"/>
        <c:scaling>
          <c:orientation val="minMax"/>
          <c:max val="1.100000000000000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273712"/>
        <c:crosses val="max"/>
        <c:crossBetween val="between"/>
      </c:valAx>
      <c:catAx>
        <c:axId val="6732737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2746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CAPACITACIONES A LAS Y LOS TRABAJADORES DE LAS DEPENDENCIAS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</a:t>
            </a:r>
            <a:endParaRPr lang="es-MX" b="1"/>
          </a:p>
        </c:rich>
      </c:tx>
      <c:layout>
        <c:manualLayout>
          <c:xMode val="edge"/>
          <c:yMode val="edge"/>
          <c:x val="0.13146118721461186"/>
          <c:y val="1.95121951219512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TRIMESTRALES!$BU$3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CDB-42AC-B134-AB1C1B4F9D1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TRIMESTRALES!$BU$4</c:f>
              <c:numCache>
                <c:formatCode>General</c:formatCode>
                <c:ptCount val="1"/>
                <c:pt idx="0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DB-42AC-B134-AB1C1B4F9D1F}"/>
            </c:ext>
          </c:extLst>
        </c:ser>
        <c:ser>
          <c:idx val="1"/>
          <c:order val="1"/>
          <c:tx>
            <c:strRef>
              <c:f>TRIMESTRALES!$BV$3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CDB-42AC-B134-AB1C1B4F9D1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TRIMESTRALES!$BV$4</c:f>
              <c:numCache>
                <c:formatCode>#,##0</c:formatCode>
                <c:ptCount val="1"/>
                <c:pt idx="0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CDB-42AC-B134-AB1C1B4F9D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TRIMESTRALES!$BW$3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TRIMESTRALES!$BW$4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CDB-42AC-B134-AB1C1B4F9D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247312"/>
        <c:axId val="67326027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26027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247312"/>
        <c:crosses val="max"/>
        <c:crossBetween val="between"/>
      </c:valAx>
      <c:catAx>
        <c:axId val="6732473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2602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/>
              <a:t>META PLANEADA Y ALCANZADA A NIVEL COMPONENTE</a:t>
            </a:r>
          </a:p>
          <a:p>
            <a:pPr>
              <a:defRPr sz="1100"/>
            </a:pPr>
            <a:r>
              <a:rPr lang="es-MX" sz="1100" b="1"/>
              <a:t>IMPLEMENTACIÓN DE HERRAMIENTAS DIGITALES </a:t>
            </a: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</a:t>
            </a:r>
            <a:endParaRPr lang="es-MX" sz="11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TRIMESTRALES!$BZ$3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C2-4A13-8A78-FCCA338FCE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TRIMESTRALES!$BZ$4</c:f>
              <c:numCache>
                <c:formatCode>0.00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C2-4A13-8A78-FCCA338FCEDE}"/>
            </c:ext>
          </c:extLst>
        </c:ser>
        <c:ser>
          <c:idx val="1"/>
          <c:order val="1"/>
          <c:tx>
            <c:strRef>
              <c:f>TRIMESTRALES!$CA$3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AC2-4A13-8A78-FCCA338FCE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TRIMESTRALES!$CA$4</c:f>
              <c:numCache>
                <c:formatCode>0.00</c:formatCode>
                <c:ptCount val="1"/>
                <c:pt idx="0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AC2-4A13-8A78-FCCA338FCED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TRIMESTRALES!$CB$3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3890522720804479E-2"/>
                  <c:y val="6.66423404391523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0D6-4F6B-9A01-0B2B2357A1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TRIMESTRALES!$CB$4</c:f>
              <c:numCache>
                <c:formatCode>0.00%</c:formatCode>
                <c:ptCount val="1"/>
                <c:pt idx="0">
                  <c:v>0.3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AC2-4A13-8A78-FCCA338FCE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3336592"/>
        <c:axId val="67334811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67334811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673336592"/>
        <c:crosses val="max"/>
        <c:crossBetween val="between"/>
      </c:valAx>
      <c:catAx>
        <c:axId val="6733365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733481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/>
              <a:t>METAS PLANEADAS Y ALCANZADAS A NIVEL ACTIVIDAD</a:t>
            </a:r>
          </a:p>
          <a:p>
            <a:pPr>
              <a:defRPr sz="1100"/>
            </a:pPr>
            <a:r>
              <a:rPr lang="es-MX" sz="1100" b="1"/>
              <a:t>IMPLEMENTACION</a:t>
            </a:r>
            <a:r>
              <a:rPr lang="es-MX" sz="1100" b="1" baseline="0"/>
              <a:t> SISTEMA INTEGRAL DE </a:t>
            </a:r>
          </a:p>
          <a:p>
            <a:pPr>
              <a:defRPr sz="1100"/>
            </a:pPr>
            <a:r>
              <a:rPr lang="es-MX" sz="1100" b="1" baseline="0"/>
              <a:t>VENTANILLA ÚNICA Y DE TURNOS</a:t>
            </a:r>
            <a:endParaRPr lang="es-MX" sz="1100" b="1"/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</a:t>
            </a:r>
            <a:endParaRPr lang="es-MX" sz="11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TRIMESTRALES!$CJ$3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BBC-420A-B442-DA8DBD38CB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TRIMESTRALES!$CJ$4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BC-420A-B442-DA8DBD38CBE9}"/>
            </c:ext>
          </c:extLst>
        </c:ser>
        <c:ser>
          <c:idx val="1"/>
          <c:order val="1"/>
          <c:tx>
            <c:strRef>
              <c:f>TRIMESTRALES!$CK$3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BBC-420A-B442-DA8DBD38CB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TRIMESTRALES!$CK$4</c:f>
              <c:numCache>
                <c:formatCode>0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BBC-420A-B442-DA8DBD38CB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TRIMESTRALES!$CL$3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2138949498783267E-3"/>
                  <c:y val="5.68862428781768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BBC-420A-B442-DA8DBD38CB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TRIMESTRALES!$CL$4</c:f>
              <c:numCache>
                <c:formatCode>0.00%</c:formatCode>
                <c:ptCount val="1"/>
                <c:pt idx="0">
                  <c:v>0.8571428571428571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BBC-420A-B442-DA8DBD38CB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057072"/>
        <c:axId val="4470767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7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707675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7057072"/>
        <c:crosses val="max"/>
        <c:crossBetween val="between"/>
      </c:valAx>
      <c:catAx>
        <c:axId val="44705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7076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/>
              <a:t>METAS PLANEADAS Y ALCANZADAS A NIVEL ACTIVIDAD</a:t>
            </a:r>
          </a:p>
          <a:p>
            <a:pPr>
              <a:defRPr sz="1100"/>
            </a:pPr>
            <a:r>
              <a:rPr lang="es-MX" sz="1100" b="1"/>
              <a:t>IMPLEMENTACIÓN SISTEMA PARA LA </a:t>
            </a:r>
          </a:p>
          <a:p>
            <a:pPr>
              <a:defRPr sz="1100"/>
            </a:pPr>
            <a:r>
              <a:rPr lang="es-MX" sz="1100" b="1"/>
              <a:t>GESTIÓN DE MANUALES ADMINISTRATIVOS</a:t>
            </a: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</a:t>
            </a:r>
            <a:endParaRPr lang="es-MX" sz="11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TRIMESTRALES!$CP$3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TRIMESTRALES!$CP$4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03-4466-9EEC-EAFA484C06A3}"/>
            </c:ext>
          </c:extLst>
        </c:ser>
        <c:ser>
          <c:idx val="1"/>
          <c:order val="1"/>
          <c:tx>
            <c:strRef>
              <c:f>TRIMESTRALES!$CQ$3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TRIMESTRALES!$CQ$4</c:f>
              <c:numCache>
                <c:formatCode>0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03-4466-9EEC-EAFA484C06A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TRIMESTRALES!$CR$3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TRIMESTRALES!$CR$4</c:f>
              <c:numCache>
                <c:formatCode>0.00%</c:formatCode>
                <c:ptCount val="1"/>
                <c:pt idx="0">
                  <c:v>0.33333333333333331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D03-4466-9EEC-EAFA484C06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057072"/>
        <c:axId val="4470767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707675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7057072"/>
        <c:crosses val="max"/>
        <c:crossBetween val="between"/>
      </c:valAx>
      <c:catAx>
        <c:axId val="44705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7076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</a:t>
            </a:r>
          </a:p>
          <a:p>
            <a:pPr>
              <a:defRPr/>
            </a:pPr>
            <a:r>
              <a:rPr lang="es-MX" b="1"/>
              <a:t>IMPLEMENTACION DE LA CAMPAÑA DIGITAL DEL IMDAI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</a:t>
            </a:r>
            <a:endParaRPr lang="es-MX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TRIMESTRALES!$CU$3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TRIMESTRALES!$CU$4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C1-43C8-9D1A-875496C0222D}"/>
            </c:ext>
          </c:extLst>
        </c:ser>
        <c:ser>
          <c:idx val="1"/>
          <c:order val="1"/>
          <c:tx>
            <c:strRef>
              <c:f>TRIMESTRALES!$CV$3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TRIMESTRALES!$CV$4</c:f>
              <c:numCache>
                <c:formatCode>0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C1-43C8-9D1A-875496C022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TRIMESTRALES!$CW$3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TRIMESTRALES!$CW$4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4C1-43C8-9D1A-875496C022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7057072"/>
        <c:axId val="4470767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707675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7057072"/>
        <c:crosses val="max"/>
        <c:crossBetween val="between"/>
      </c:valAx>
      <c:catAx>
        <c:axId val="44705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7076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 PLANEADA Y ALCANZADA A NIVEL PROPÓSITO DEPENDENCIAS MUNICIPALES ATENDIDAS</a:t>
            </a:r>
          </a:p>
          <a:p>
            <a:pPr>
              <a:defRPr/>
            </a:pPr>
            <a:r>
              <a:rPr lang="es-MX" sz="14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TRIMESTRALES!$H$3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1D-40BF-AE31-27A1BC4AF3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TRIMESTRALES!$H$4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1D-40BF-AE31-27A1BC4AF373}"/>
            </c:ext>
          </c:extLst>
        </c:ser>
        <c:ser>
          <c:idx val="1"/>
          <c:order val="1"/>
          <c:tx>
            <c:strRef>
              <c:f>TRIMESTRALES!$I$3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DF1D-40BF-AE31-27A1BC4AF3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TRIMESTRALES!$I$4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F1D-40BF-AE31-27A1BC4AF37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TRIMESTRALES!$J$3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9216805549579615E-2"/>
                  <c:y val="5.70741004562693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F1D-40BF-AE31-27A1BC4AF3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TRIMESTRALES!$J$4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DF1D-40BF-AE31-27A1BC4AF3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5812368"/>
        <c:axId val="45586948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5586948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55812368"/>
        <c:crosses val="max"/>
        <c:crossBetween val="between"/>
      </c:valAx>
      <c:catAx>
        <c:axId val="4558123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558694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 PLANEADA Y ALCANZADA A NIVEL COMPONENTE </a:t>
            </a:r>
          </a:p>
          <a:p>
            <a:pPr>
              <a:defRPr/>
            </a:pPr>
            <a:r>
              <a:rPr lang="es-MX" b="1" dirty="0"/>
              <a:t>TRÁMITES Y SERVICIOS GESTIONADOS</a:t>
            </a:r>
          </a:p>
          <a:p>
            <a:pPr>
              <a:defRPr/>
            </a:pPr>
            <a:r>
              <a:rPr lang="es-MX" sz="14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TRIMESTRALES!$M$3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6C0-4D0E-9D77-C67EF58D4E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TRIMESTRALES!$M$4</c:f>
              <c:numCache>
                <c:formatCode>General</c:formatCode>
                <c:ptCount val="1"/>
                <c:pt idx="0">
                  <c:v>23500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6C0-4D0E-9D77-C67EF58D4E10}"/>
            </c:ext>
          </c:extLst>
        </c:ser>
        <c:ser>
          <c:idx val="1"/>
          <c:order val="1"/>
          <c:tx>
            <c:strRef>
              <c:f>TRIMESTRALES!$I$3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6C0-4D0E-9D77-C67EF58D4E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TRIMESTRALES!$N$4</c:f>
              <c:numCache>
                <c:formatCode>General</c:formatCode>
                <c:ptCount val="1"/>
                <c:pt idx="0">
                  <c:v>23515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6C0-4D0E-9D77-C67EF58D4E1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TRIMESTRALES!$O$3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306193641534077E-3"/>
                  <c:y val="-4.724537794633861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6C0-4D0E-9D77-C67EF58D4E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TRIMESTRALES!$O$4</c:f>
              <c:numCache>
                <c:formatCode>0.00%</c:formatCode>
                <c:ptCount val="1"/>
                <c:pt idx="0">
                  <c:v>1.0006382978723405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6C0-4D0E-9D77-C67EF58D4E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5542928"/>
        <c:axId val="52554820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25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25548208"/>
        <c:scaling>
          <c:orientation val="minMax"/>
          <c:max val="1.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25542928"/>
        <c:crosses val="max"/>
        <c:crossBetween val="between"/>
      </c:valAx>
      <c:catAx>
        <c:axId val="525542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55482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/>
              <a:t>METAS PLANEADAS Y ALCANZADAS A NIVEL ACTIVIDAD </a:t>
            </a:r>
          </a:p>
          <a:p>
            <a:pPr>
              <a:defRPr sz="1100"/>
            </a:pPr>
            <a:r>
              <a:rPr lang="es-MX" sz="1100" b="1"/>
              <a:t>ASESORÍAS BRINDADAS </a:t>
            </a:r>
          </a:p>
          <a:p>
            <a:pPr>
              <a:defRPr sz="1100"/>
            </a:pPr>
            <a:r>
              <a:rPr lang="es-MX" sz="11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TRIMESTRALES!$R$3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197-460F-878A-029F3D0DBB1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TRIMESTRALES!$R$4</c:f>
              <c:numCache>
                <c:formatCode>General</c:formatCode>
                <c:ptCount val="1"/>
                <c:pt idx="0">
                  <c:v>5500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97-460F-878A-029F3D0DBB1E}"/>
            </c:ext>
          </c:extLst>
        </c:ser>
        <c:ser>
          <c:idx val="1"/>
          <c:order val="1"/>
          <c:tx>
            <c:strRef>
              <c:f>TRIMESTRALES!$S$3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197-460F-878A-029F3D0DBB1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TRIMESTRALES!$S$4</c:f>
              <c:numCache>
                <c:formatCode>General</c:formatCode>
                <c:ptCount val="1"/>
                <c:pt idx="0">
                  <c:v>5530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197-460F-878A-029F3D0DBB1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TRIMESTRALES!$T$3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100.54%</a:t>
                    </a:r>
                    <a:endParaRPr lang="en-US" dirty="0"/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1F3B-4D58-8088-E1C1340965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TRIMESTRALES!$T$4</c:f>
              <c:numCache>
                <c:formatCode>0.00%</c:formatCode>
                <c:ptCount val="1"/>
                <c:pt idx="0">
                  <c:v>1.0054545454545454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B197-460F-878A-029F3D0DBB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39280"/>
        <c:axId val="54042200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13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22000"/>
        <c:scaling>
          <c:orientation val="minMax"/>
          <c:max val="1.2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39280"/>
        <c:crosses val="max"/>
        <c:crossBetween val="between"/>
      </c:valAx>
      <c:catAx>
        <c:axId val="5404392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22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dirty="0"/>
              <a:t>METAS PLANEADAS Y ALCANZADAS A NIVEL ACTIVIDAD </a:t>
            </a:r>
          </a:p>
          <a:p>
            <a:pPr>
              <a:defRPr sz="1100"/>
            </a:pPr>
            <a:r>
              <a:rPr lang="es-MX" sz="1100" b="1" dirty="0"/>
              <a:t>DESDE LA VENTANILLA INCLUSIVA </a:t>
            </a:r>
          </a:p>
          <a:p>
            <a:pPr>
              <a:defRPr sz="1100"/>
            </a:pPr>
            <a:r>
              <a:rPr lang="es-MX" sz="11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TRIMESTRALES!$W$3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7E5-40B2-9FFA-ED1A7BE1F5E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TRIMESTRALES!$W$4</c:f>
              <c:numCache>
                <c:formatCode>#,##0</c:formatCode>
                <c:ptCount val="1"/>
                <c:pt idx="0">
                  <c:v>2500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E5-40B2-9FFA-ED1A7BE1F5EB}"/>
            </c:ext>
          </c:extLst>
        </c:ser>
        <c:ser>
          <c:idx val="1"/>
          <c:order val="1"/>
          <c:tx>
            <c:strRef>
              <c:f>TRIMESTRALES!$X$3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7E5-40B2-9FFA-ED1A7BE1F5E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TRIMESTRALES!$X$4</c:f>
              <c:numCache>
                <c:formatCode>#,##0</c:formatCode>
                <c:ptCount val="1"/>
                <c:pt idx="0">
                  <c:v>2505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7E5-40B2-9FFA-ED1A7BE1F5E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TRIMESTRALES!$Y$3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1685256354084518E-2"/>
                  <c:y val="2.121427975537281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100.2%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47E5-40B2-9FFA-ED1A7BE1F5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TRIMESTRALES!$Y$4</c:f>
              <c:numCache>
                <c:formatCode>0.00%</c:formatCode>
                <c:ptCount val="1"/>
                <c:pt idx="0">
                  <c:v>1.002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7E5-40B2-9FFA-ED1A7BE1F5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5546288"/>
        <c:axId val="52554580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2554580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25546288"/>
        <c:crosses val="max"/>
        <c:crossBetween val="between"/>
      </c:valAx>
      <c:catAx>
        <c:axId val="5255462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5545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 PLANEADA Y ALCANZADA A NIVEL COMPONENTE </a:t>
            </a:r>
          </a:p>
          <a:p>
            <a:pPr>
              <a:defRPr/>
            </a:pPr>
            <a:r>
              <a:rPr lang="es-MX" b="1" dirty="0"/>
              <a:t>HERRAMIENTAS DE MEJORA REGULATORIA APLICADAS</a:t>
            </a:r>
          </a:p>
          <a:p>
            <a:pPr>
              <a:defRPr/>
            </a:pPr>
            <a:r>
              <a:rPr lang="es-MX" sz="14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TRIMESTRALES!$AB$3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544-4051-83F6-D220BB2F404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TRIMESTRALES!$AB$4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544-4051-83F6-D220BB2F4049}"/>
            </c:ext>
          </c:extLst>
        </c:ser>
        <c:ser>
          <c:idx val="1"/>
          <c:order val="1"/>
          <c:tx>
            <c:strRef>
              <c:f>TRIMESTRALES!$AC$3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D544-4051-83F6-D220BB2F404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TRIMESTRALES!$AC$4</c:f>
              <c:numCache>
                <c:formatCode>#,##0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544-4051-83F6-D220BB2F40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TRIMESTRALES!$AD$3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TRIMESTRALES!$AD$4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D544-4051-83F6-D220BB2F40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435440"/>
        <c:axId val="540439760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40439760"/>
        <c:scaling>
          <c:orientation val="minMax"/>
          <c:max val="1.100000000000000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40435440"/>
        <c:crosses val="max"/>
        <c:crossBetween val="between"/>
      </c:valAx>
      <c:catAx>
        <c:axId val="5404354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04397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TRÁMITES Y SERVICIOS SIMPLIFICADOS 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TRIMESTRALES!$AG$3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A04-4AFB-9A21-06C484DBC1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TRIMESTRALES!$AG$4</c:f>
              <c:numCache>
                <c:formatCode>#,##0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04-4AFB-9A21-06C484DBC135}"/>
            </c:ext>
          </c:extLst>
        </c:ser>
        <c:ser>
          <c:idx val="1"/>
          <c:order val="1"/>
          <c:tx>
            <c:strRef>
              <c:f>TRIMESTRALES!$AH$3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9A04-4AFB-9A21-06C484DBC1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TRIMESTRALES!$AH$4</c:f>
              <c:numCache>
                <c:formatCode>#,##0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A04-4AFB-9A21-06C484DBC1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TRIMESTRALES!$AI$3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TRIMESTRALES!$AI$4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9A04-4AFB-9A21-06C484DBC1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2873984"/>
        <c:axId val="442857664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4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442857664"/>
        <c:scaling>
          <c:orientation val="minMax"/>
          <c:max val="1.100000000000000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2873984"/>
        <c:crosses val="max"/>
        <c:crossBetween val="between"/>
      </c:valAx>
      <c:catAx>
        <c:axId val="4428739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28576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CURSOS Y CAPACITACIONES IMPLEMENTADAS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TRIMESTRALES!$AL$3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B95-452D-A633-7A4ABBAAC1A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TRIMESTRALES!$AL$4</c:f>
              <c:numCache>
                <c:formatCode>#,##0</c:formatCode>
                <c:ptCount val="1"/>
                <c:pt idx="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95-452D-A633-7A4ABBAAC1AE}"/>
            </c:ext>
          </c:extLst>
        </c:ser>
        <c:ser>
          <c:idx val="1"/>
          <c:order val="1"/>
          <c:tx>
            <c:strRef>
              <c:f>TRIMESTRALES!$AM$3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B95-452D-A633-7A4ABBAAC1A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TRIMESTRALES!$AM$4</c:f>
              <c:numCache>
                <c:formatCode>#,##0</c:formatCode>
                <c:ptCount val="1"/>
                <c:pt idx="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B95-452D-A633-7A4ABBAAC1A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TRIMESTRALES!$AN$3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TRIMESTRALES!$AN$4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B95-452D-A633-7A4ABBAAC1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5549648"/>
        <c:axId val="525556848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ax val="1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</c:valAx>
      <c:valAx>
        <c:axId val="525556848"/>
        <c:scaling>
          <c:orientation val="minMax"/>
          <c:max val="1.1000000000000001"/>
          <c:min val="0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25549648"/>
        <c:crosses val="max"/>
        <c:crossBetween val="between"/>
      </c:valAx>
      <c:catAx>
        <c:axId val="5255496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255568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/>
            </a:pPr>
            <a:r>
              <a:rPr lang="es-MX" b="1"/>
              <a:t>CONFERENCIAS Y/O FOROS PÚBLICOS REALIZADOS</a:t>
            </a:r>
          </a:p>
          <a:p>
            <a:pPr>
              <a:defRPr/>
            </a:pPr>
            <a:r>
              <a:rPr lang="es-MX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PRIMER TRIMESTRE 2025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TRIMESTRALES!$AQ$3</c:f>
              <c:strCache>
                <c:ptCount val="1"/>
                <c:pt idx="0">
                  <c:v>PLANEADO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5400">
                <a:solidFill>
                  <a:schemeClr val="bg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7B-4D0D-800F-0C7BC94EFD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TRIMESTRALES!$AQ$4</c:f>
              <c:numCache>
                <c:formatCode>#,##0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7B-4D0D-800F-0C7BC94EFD75}"/>
            </c:ext>
          </c:extLst>
        </c:ser>
        <c:ser>
          <c:idx val="1"/>
          <c:order val="1"/>
          <c:tx>
            <c:strRef>
              <c:f>TRIMESTRALES!$AR$3</c:f>
              <c:strCache>
                <c:ptCount val="1"/>
                <c:pt idx="0">
                  <c:v>REALIZADO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E7B-4D0D-800F-0C7BC94EFD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TRIMESTRALES!$AR$4</c:f>
              <c:numCache>
                <c:formatCode>#,##0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E7B-4D0D-800F-0C7BC94EFD7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53819327"/>
        <c:axId val="1653821247"/>
      </c:barChart>
      <c:lineChart>
        <c:grouping val="standard"/>
        <c:varyColors val="0"/>
        <c:ser>
          <c:idx val="4"/>
          <c:order val="2"/>
          <c:tx>
            <c:strRef>
              <c:f>TRIMESTRALES!$AS$3</c:f>
              <c:strCache>
                <c:ptCount val="1"/>
                <c:pt idx="0">
                  <c:v>Cumplimiento trimestral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1685256354084594E-2"/>
                  <c:y val="0.1222737744578993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A6-498D-952C-66AAD2BE7A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TRIMESTRALES!$G$4</c:f>
              <c:strCache>
                <c:ptCount val="1"/>
                <c:pt idx="0">
                  <c:v>1T</c:v>
                </c:pt>
              </c:strCache>
            </c:strRef>
          </c:cat>
          <c:val>
            <c:numRef>
              <c:f>TRIMESTRALES!$AS$4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E7B-4D0D-800F-0C7BC94EF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8929632"/>
        <c:axId val="448936352"/>
      </c:lineChart>
      <c:catAx>
        <c:axId val="1653819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21247"/>
        <c:crosses val="autoZero"/>
        <c:auto val="1"/>
        <c:lblAlgn val="ctr"/>
        <c:lblOffset val="100"/>
        <c:noMultiLvlLbl val="0"/>
      </c:catAx>
      <c:valAx>
        <c:axId val="1653821247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3819327"/>
        <c:crosses val="autoZero"/>
        <c:crossBetween val="between"/>
        <c:majorUnit val="1"/>
      </c:valAx>
      <c:valAx>
        <c:axId val="448936352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48929632"/>
        <c:crosses val="max"/>
        <c:crossBetween val="between"/>
      </c:valAx>
      <c:catAx>
        <c:axId val="448929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489363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980024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6437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e6464d3e99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e6464d3e99_0_2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g1e6464d3e99_0_2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00" cy="466500"/>
          </a:xfrm>
          <a:prstGeom prst="rect">
            <a:avLst/>
          </a:prstGeom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MX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2162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154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41310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5435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55470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5484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7AE48B-793D-4B2D-B3A0-8435D5BF71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032AD50-B0A6-46CD-AD20-7795693A1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243BE8-5AD9-4482-BF84-C7CD5AE72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839345-83FA-41F7-ADF2-FEA86387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13D2C2-FFAA-4372-8D59-E2CBE60DF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047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22525B-3A79-4D67-978D-16CAEA8FA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D1B441F-B56A-4166-BB18-CA4EFEA5CE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678142-F4FF-4571-8745-AF2F469E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6317D3-9128-4F20-A885-DF4254641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16373C-857E-4992-AFD2-AA536A90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9776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BE0D273-D399-4BB8-A85C-219E7074B4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A4402D-5BF5-4C88-8170-61EC4656DE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D4AB8F-10B3-475E-A4B4-ADC91C9E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512926-A9BF-4DAC-AC1C-88178D734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C6BD11-2578-4F8A-A3BE-F680E0E1F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7569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ED9677-C611-4E99-B990-FD8A5F26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51E9267-ECD5-4579-8B8F-D57CAF855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4DBE6D-0F1F-4BEC-B3B6-640C8BCEE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6642E1-BEBB-4DEF-B423-B19AABD7D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BF8C506-E988-4793-90FB-0729DC114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5006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20E64-2D4C-48F8-9430-5E7BFA5F5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F260E53-21E4-4839-9129-C4425C06E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B148B6-E171-4E4B-9884-B5F25F73E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648046-3817-463B-8F86-522092FDD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423FD6-2E08-4AC5-BCE6-57C83B0A8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454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254029-9E4E-477F-A956-34F9B5F17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45F08A-2A01-46B8-8D0B-E59AFEBD30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335B81F-0BA3-44EE-B1EA-DFA900BA03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512441-40F2-4E53-8662-A68B58242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7E9791-35D3-4333-9AB6-F5341F489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03DD103-FACF-49F4-BD1B-556E02531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424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C76C45-94FB-41A4-A6D4-1355CEA7F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778124-F300-4A2E-8E35-A41B2044D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56972E5-D11D-414B-81E4-E970C4604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35E5C05-7502-4E40-A926-C06482E3FB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E448EB8-ECE3-4158-8502-350BEF9961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BC75C73-387A-49D3-9F75-A31F5B37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FF3833C-02A7-4588-99A4-C5212162E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2C4E61E-E973-49C7-BBC3-11AA411D8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73402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17458F-747B-4C0B-B947-ABCCFDB10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58DE460-54E7-472F-AC30-59C5CA8F0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22E25F1-D571-43AA-92DF-BE7EE440E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D3824F4-0B01-4EBB-970E-837E5CB52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8885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9C53629-A155-448E-87FB-563B81F9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9AA9C1B-8C51-43DB-BC38-C1E7F1B8C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648EC08-8157-425E-B97E-F815D05D4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77659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94AC76-DCC9-47E3-AB88-CA29E090C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196B70-CDF6-41E9-9F72-1CF3DBC81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748A95-3E42-41F0-B967-1CD3AB4327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7882290-E3D8-4BC9-AB39-EB9986C35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50FAFE-5DBD-44AF-826A-D3DCD5A38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40B8D3-412A-4114-A73D-AFFBEA8D6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84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DB048-73A3-4503-ACF8-5E022EA94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03519C9-681D-41D1-9C12-834F364B4C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0F101D3-0370-4A8D-9ECD-B303C111BB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3752A81-68A2-465B-B382-C3B12666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EC8B4D-610B-4561-818F-5F3CF7C86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4F63A9-3EDE-400A-82BA-B7F596205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660509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243FACF-FAB0-4B6C-95F9-1ABD42E06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0DD7D2-E0F8-4F1F-A712-CD38F40C4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6C43A5-03BB-4E37-82D4-EC3768E8D6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C3536B-2713-477D-9508-F379561E8A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1892FF-CDC5-478A-A037-141E5A798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842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0"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109" y="463493"/>
            <a:ext cx="11823700" cy="1016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/>
        </p:nvSpPr>
        <p:spPr>
          <a:xfrm>
            <a:off x="3109470" y="4623586"/>
            <a:ext cx="9043542" cy="2049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INFORME</a:t>
            </a:r>
            <a:r>
              <a:rPr lang="es-MX" sz="16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 </a:t>
            </a:r>
            <a:r>
              <a:rPr lang="es-MX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 AVANCES EN CUMPLIMIENTO DE METAS Y OBJETIVOS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PROGRAMA INTEGRAL PARA LA OPTIMIZACIÓN DE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PROCESOS ADMINISTRATIVOS Y LA MEJORA REGULATORIA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INFORME DE AVANCE EN CUMPLIMIENTO DE METAS</a:t>
            </a: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1600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UNIDAD RESPONSABLE: </a:t>
            </a:r>
            <a:r>
              <a:rPr lang="es-MX" sz="1600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INSTITUTO MUNICIPAL DE DESARROLLO ADMINISTRATIVO E INNOVACIÓN</a:t>
            </a:r>
            <a:endParaRPr sz="1600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832949" y="5961153"/>
            <a:ext cx="175881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MAYO 2025</a:t>
            </a:r>
            <a:endParaRPr dirty="0"/>
          </a:p>
        </p:txBody>
      </p:sp>
      <p:sp>
        <p:nvSpPr>
          <p:cNvPr id="92" name="Google Shape;92;p1"/>
          <p:cNvSpPr txBox="1"/>
          <p:nvPr/>
        </p:nvSpPr>
        <p:spPr>
          <a:xfrm>
            <a:off x="532492" y="5648462"/>
            <a:ext cx="227652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Cancún, Quintana Roo</a:t>
            </a:r>
            <a:endParaRPr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9633DAD-167B-4504-8FB9-C1F657433A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08" y="715100"/>
            <a:ext cx="1946595" cy="84852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ADFE047-A963-0F4C-0CF5-FB3BBD802FC5}"/>
              </a:ext>
            </a:extLst>
          </p:cNvPr>
          <p:cNvSpPr txBox="1"/>
          <p:nvPr/>
        </p:nvSpPr>
        <p:spPr>
          <a:xfrm>
            <a:off x="4133461" y="2721114"/>
            <a:ext cx="8019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>
                <a:latin typeface="Arial Black" panose="020B0A04020102020204" pitchFamily="34" charset="0"/>
                <a:cs typeface="Arial" panose="020B0604020202020204" pitchFamily="34" charset="0"/>
              </a:rPr>
              <a:t>SUBCOMITÉ SECTORIAL DEL </a:t>
            </a:r>
          </a:p>
          <a:p>
            <a:pPr algn="ctr"/>
            <a:r>
              <a:rPr lang="es-MX" sz="2000" b="1" dirty="0">
                <a:latin typeface="Arial Black" panose="020B0A04020102020204" pitchFamily="34" charset="0"/>
                <a:cs typeface="Arial" panose="020B0604020202020204" pitchFamily="34" charset="0"/>
              </a:rPr>
              <a:t>EJE 1 GOBIERNO HUMANISTA Y DE RESULTADOS</a:t>
            </a:r>
          </a:p>
          <a:p>
            <a:pPr algn="ctr"/>
            <a:endParaRPr lang="es-MX" sz="20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2000" b="1" dirty="0">
                <a:latin typeface="Arial Black" panose="020B0A04020102020204" pitchFamily="34" charset="0"/>
                <a:cs typeface="Arial" panose="020B0604020202020204" pitchFamily="34" charset="0"/>
              </a:rPr>
              <a:t>PRIMERA SESIÓN ORDINARIA DEL EJERCICIO 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B63A8D2-1F85-4382-B9B8-F510E08EAC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6914" y="1139362"/>
            <a:ext cx="1095123" cy="106735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3101426-9F44-976E-651B-66CD580F45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890" y="1884350"/>
            <a:ext cx="2382352" cy="345142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5137FFC-DD5D-C0EB-5950-759280312E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7069" y="1276191"/>
            <a:ext cx="3742171" cy="7338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3898097-C181-7ABC-6277-335E33BBB0D4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F5C459-AC69-8971-7BC4-DC73C155C7C8}"/>
              </a:ext>
            </a:extLst>
          </p:cNvPr>
          <p:cNvSpPr txBox="1"/>
          <p:nvPr/>
        </p:nvSpPr>
        <p:spPr>
          <a:xfrm>
            <a:off x="503767" y="1033358"/>
            <a:ext cx="111844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CAPACITACIONES EN MATERIA DE MEJORA REGULATORIA.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ESTE INDICADOR MUESTRA LAS CAPACITACIONES REALIZADAS.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DURANTE ESTE TRIMESTRE SE LOGRÓ EL </a:t>
            </a:r>
            <a:r>
              <a:rPr lang="es-ES" sz="1600" b="1" dirty="0"/>
              <a:t>100%</a:t>
            </a:r>
            <a:r>
              <a:rPr lang="es-ES" sz="1600" dirty="0"/>
              <a:t> DE CUMPLIMIENTO EN LA META PLANEADA, AL REALIZAR 16 CURSOS Y CAPACITACIONES TOTALES, POR LO QUE AL INICIO DEL EJERCICIO 2025, ESTE INDICADOR REGISTRA EL </a:t>
            </a:r>
            <a:r>
              <a:rPr lang="es-ES" sz="1600" b="1" dirty="0"/>
              <a:t>55.17% </a:t>
            </a:r>
            <a:r>
              <a:rPr lang="es-ES" sz="1600" dirty="0"/>
              <a:t>DE AVANCE EN LA META ANUAL PROYECTADA.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C78A2FA4-A2B8-40F7-A275-589FEF01C8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3247854"/>
              </p:ext>
            </p:extLst>
          </p:nvPr>
        </p:nvGraphicFramePr>
        <p:xfrm>
          <a:off x="3100386" y="2890684"/>
          <a:ext cx="5991225" cy="3711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7606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BCB95-6AB3-2332-535E-22CE42FE7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2B8E5B2-B563-3710-CABE-CC282DC686C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663BD7F-B90D-0CCC-A7F5-324B6DBB64DE}"/>
              </a:ext>
            </a:extLst>
          </p:cNvPr>
          <p:cNvSpPr txBox="1"/>
          <p:nvPr/>
        </p:nvSpPr>
        <p:spPr>
          <a:xfrm>
            <a:off x="503767" y="1000835"/>
            <a:ext cx="111844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/>
              <a:t>DIFUSIÓN DE LAS HERRAMIENTAS DE MEJORA REGULATORIA PARA LA CIUDADANÍA.</a:t>
            </a:r>
          </a:p>
          <a:p>
            <a:endParaRPr lang="es-MX" sz="1600"/>
          </a:p>
          <a:p>
            <a:pPr algn="just"/>
            <a:r>
              <a:rPr lang="es-ES" sz="1600"/>
              <a:t>EN LA ACTIVIDAD DE CONFERENCIAS Y/O FOROS PÚBLICOS, EN ESTE TRIMESTRE SE CUMPLIÓ CORRECTAMENTE CON LA META, AL LLEGAR AL </a:t>
            </a:r>
            <a:r>
              <a:rPr lang="es-ES" sz="1600" b="1"/>
              <a:t>100%</a:t>
            </a:r>
            <a:r>
              <a:rPr lang="es-ES" sz="1600"/>
              <a:t>, YA QUE SE REALIZARON 2 FOROS PÚBLICOS DE LOS 2 PROGRAMADOS, LO QUE REPRESENTA UN AVANCE DEL</a:t>
            </a:r>
            <a:r>
              <a:rPr lang="es-ES" sz="1600" b="1"/>
              <a:t> 50% </a:t>
            </a:r>
            <a:r>
              <a:rPr lang="es-ES" sz="1600"/>
              <a:t>DE LA META ANUAL.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66CE7443-2210-4CFE-8039-49749A2681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6073777"/>
              </p:ext>
            </p:extLst>
          </p:nvPr>
        </p:nvGraphicFramePr>
        <p:xfrm>
          <a:off x="3100386" y="2715577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3343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1E6CA40-E070-4564-B83F-7702672EE0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4647879"/>
              </p:ext>
            </p:extLst>
          </p:nvPr>
        </p:nvGraphicFramePr>
        <p:xfrm>
          <a:off x="3143250" y="2651569"/>
          <a:ext cx="5905499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20F01769-EF4A-5927-33E2-9069F6449CAB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70F47B1-B1A3-8E58-A380-2210FD935F83}"/>
              </a:ext>
            </a:extLst>
          </p:cNvPr>
          <p:cNvSpPr txBox="1"/>
          <p:nvPr/>
        </p:nvSpPr>
        <p:spPr>
          <a:xfrm>
            <a:off x="503767" y="1000835"/>
            <a:ext cx="111844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REGULACIONES REGISTRADAS EN EL CATÁLOGO NACIONAL DE REGULACIONES TRÁMITES Y SERVICIOS (CNARTYS).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EN LA ACTIVIDAD DE REGULACIONES REGISTRADAS, SE CUMPLIÓ CON LA META AL CUMPLIR CON EL </a:t>
            </a:r>
            <a:r>
              <a:rPr lang="es-ES" sz="1600" b="1" dirty="0"/>
              <a:t>100%</a:t>
            </a:r>
            <a:r>
              <a:rPr lang="es-ES" sz="1600" dirty="0"/>
              <a:t> DE LO PROGRAMADO, YA QUE SE REGISTRARON 6 REGULACIONES EN EL CATÁLOGO NACIONAL DE REGULACIONES TRÁMITES Y SERVICIOS, DE LAS 6 CONTEMPLADAS, LO QUE REPRESENTA UN AVANCE DEL</a:t>
            </a:r>
            <a:r>
              <a:rPr lang="es-ES" sz="1600" b="1" dirty="0"/>
              <a:t> 16.67% </a:t>
            </a:r>
            <a:r>
              <a:rPr lang="es-ES" sz="1600" dirty="0"/>
              <a:t>DE LA META ANUAL.</a:t>
            </a: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3065877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"/>
          <p:cNvSpPr/>
          <p:nvPr/>
        </p:nvSpPr>
        <p:spPr>
          <a:xfrm>
            <a:off x="1042439" y="263277"/>
            <a:ext cx="99441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Mejora Regulatoria</a:t>
            </a:r>
            <a:endParaRPr/>
          </a:p>
        </p:txBody>
      </p:sp>
      <p:pic>
        <p:nvPicPr>
          <p:cNvPr id="155" name="Google Shape;15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1284410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B869F98-50BD-9348-1F98-C71B9ADF99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3025" r="45475" b="5541"/>
          <a:stretch/>
        </p:blipFill>
        <p:spPr>
          <a:xfrm>
            <a:off x="182367" y="1455078"/>
            <a:ext cx="3840480" cy="353344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6FDCCE9-74C9-FB32-A955-A314A0AB949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1903" r="3279"/>
          <a:stretch/>
        </p:blipFill>
        <p:spPr>
          <a:xfrm>
            <a:off x="4389155" y="1455077"/>
            <a:ext cx="7560000" cy="310141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185C4114-BDB7-362C-532E-12B8816A5BD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394" t="20514" r="48550" b="20666"/>
          <a:stretch/>
        </p:blipFill>
        <p:spPr>
          <a:xfrm>
            <a:off x="5934269" y="4623518"/>
            <a:ext cx="5371278" cy="22002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15C4714-21BC-7459-8CDB-EC1EE8F78926}"/>
              </a:ext>
            </a:extLst>
          </p:cNvPr>
          <p:cNvSpPr txBox="1"/>
          <p:nvPr/>
        </p:nvSpPr>
        <p:spPr>
          <a:xfrm>
            <a:off x="450185" y="224619"/>
            <a:ext cx="107272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DESARROLLO ADMINISTRATIVO E INNOVACIÓN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HERRAMIENTAS DE DESARROLLO ADMINISTRATIVO E INNOVACIÓN</a:t>
            </a: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s-MX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CB077CE-6C48-7579-D1D3-EF8E79C7FA5B}"/>
              </a:ext>
            </a:extLst>
          </p:cNvPr>
          <p:cNvSpPr txBox="1"/>
          <p:nvPr/>
        </p:nvSpPr>
        <p:spPr>
          <a:xfrm>
            <a:off x="450186" y="1414991"/>
            <a:ext cx="112916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 </a:t>
            </a:r>
            <a:r>
              <a:rPr lang="es-ES" sz="1600" dirty="0">
                <a:solidFill>
                  <a:prstClr val="black"/>
                </a:solidFill>
              </a:rPr>
              <a:t>PERMITIR 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TRANSPARENCIA, SIMPLIFICACIÓN DE LOS PROCESOS ADMINISTRATIVOS Y LA CALIDAD DE ATENCIÓN DE LOS TRÁMITES Y SERVICIOS, EN ESTE TRIMESTRE SE IMPLEMENTARON 4 HERRAMIENTAS DE LAS 4 PLANEADAS, REPRESENTANDO EL 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100%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CUMPLIMIENTO; POR LO QUE SE AVANZA CON EL </a:t>
            </a:r>
            <a:r>
              <a:rPr lang="es-ES" sz="1600" b="1" dirty="0">
                <a:solidFill>
                  <a:prstClr val="black"/>
                </a:solidFill>
              </a:rPr>
              <a:t>25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 </a:t>
            </a:r>
            <a:r>
              <a:rPr kumimoji="0" lang="es-E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 LO PROGRAMADO PARA EL AÑO 2025.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FCE03FB5-060D-4BA9-BF0E-6C85FDEE9B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7710180"/>
              </p:ext>
            </p:extLst>
          </p:nvPr>
        </p:nvGraphicFramePr>
        <p:xfrm>
          <a:off x="2933700" y="2728131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9200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625641" y="841301"/>
            <a:ext cx="1095675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MANUALES ADMINISTRATIVOS PARA LAS UNIDADES Y DEPENDENCIAS MUNICIPALES REVISADOS Y VALIDADOS</a:t>
            </a:r>
            <a:r>
              <a:rPr lang="es-MX" sz="1600" dirty="0"/>
              <a:t>. </a:t>
            </a:r>
          </a:p>
          <a:p>
            <a:endParaRPr lang="es-MX" sz="1600" dirty="0"/>
          </a:p>
          <a:p>
            <a:pPr algn="just"/>
            <a:r>
              <a:rPr lang="es-ES" sz="1600" dirty="0"/>
              <a:t>DURANTE EL PRIMER TRIMESTRE 2025 SE REVISARON Y VALIDARON UN TOTAL DE 15 MANUALES DE PROCEDIMIENTOS Y DE ORGANIZACIÓN, LO QUE REPRESENTA EL </a:t>
            </a:r>
            <a:r>
              <a:rPr lang="es-ES" sz="1600" b="1" dirty="0"/>
              <a:t>100%</a:t>
            </a:r>
            <a:r>
              <a:rPr lang="es-ES" sz="1600" dirty="0"/>
              <a:t> DE REALIZACIÓN EN LA META PLANEADA. POR TAL MOTIVO, SE AVANZA LA META ANUAL CON EL </a:t>
            </a:r>
            <a:r>
              <a:rPr lang="es-ES" sz="1600" b="1" dirty="0"/>
              <a:t>30%</a:t>
            </a:r>
            <a:r>
              <a:rPr lang="es-ES" sz="1600" dirty="0"/>
              <a:t> DE CUMPLIMIENTO. 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5BD14992-6D62-4096-B9CD-AC5C85188D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5814877"/>
              </p:ext>
            </p:extLst>
          </p:nvPr>
        </p:nvGraphicFramePr>
        <p:xfrm>
          <a:off x="2941720" y="2657351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8285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545432" y="965995"/>
            <a:ext cx="111011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/>
              <a:t>ANÁLISIS Y EVALUACIÓN DE LAS ESTRUCTURAS ORGÁNICAS PROPUESTAS POR LAS DEPENDENCIAS Y ENTIDADES DE LA ADMINISTRACIÓN PÚBLICA MUNICIPAL. </a:t>
            </a:r>
          </a:p>
          <a:p>
            <a:endParaRPr lang="es-MX" sz="1600" dirty="0"/>
          </a:p>
          <a:p>
            <a:pPr algn="just"/>
            <a:r>
              <a:rPr lang="es-ES" sz="1600" dirty="0"/>
              <a:t>GRACIAS AL TRABAJO ACTIVO EN COORDINACIÓN CON LAS Y LOS ENLACES DE LAS DEPENDENCIAS Y ENTIDADES MUNICIPALES, EN ESTE INDICADOR, SE LOGRA EL </a:t>
            </a:r>
            <a:r>
              <a:rPr lang="es-ES" sz="1600" b="1" dirty="0"/>
              <a:t>100%</a:t>
            </a:r>
            <a:r>
              <a:rPr lang="es-ES" sz="1600" dirty="0"/>
              <a:t> DE CUMPLIMIENTO EN LA META PLANEADA EN EL PRIMER TRIMESTRE, YA QUE SE ANALIZARON Y SE EVALUARON 10 ESTRUCTURAS ORGÁNICAS DE LAS 10 CONTEMPLADAS. POR TAL MOTIVO, SE INICIÓ EL AÑO CON EL </a:t>
            </a:r>
            <a:r>
              <a:rPr lang="es-ES" sz="1600" b="1" dirty="0"/>
              <a:t>33.33%</a:t>
            </a:r>
            <a:r>
              <a:rPr lang="es-ES" sz="1600" dirty="0"/>
              <a:t> DE CUMPLIMIENTO DEL OBJETIVO ANUAL.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5EB4EB7A-D77A-4DCC-9782-F6D3250E056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6408275"/>
              </p:ext>
            </p:extLst>
          </p:nvPr>
        </p:nvGraphicFramePr>
        <p:xfrm>
          <a:off x="2933700" y="2800700"/>
          <a:ext cx="6324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5946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E19AA-2396-F500-1878-EDB63AEC2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41D2C66-C87A-7F4B-84F7-ECE1421739FB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3D8CD62-222A-81E6-C975-C92BC7AA1025}"/>
              </a:ext>
            </a:extLst>
          </p:cNvPr>
          <p:cNvSpPr txBox="1"/>
          <p:nvPr/>
        </p:nvSpPr>
        <p:spPr>
          <a:xfrm>
            <a:off x="445826" y="934050"/>
            <a:ext cx="1130034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/>
              <a:t>EVALUACIONES CIUDADANAS DE ATENCIÓN DE TRÁMITES Y SERVICIOS BRINDADOS POR LAS UNIDADES ADMINISTRATIVAS MUNICIPALES. </a:t>
            </a:r>
          </a:p>
          <a:p>
            <a:endParaRPr lang="es-ES" sz="1600" dirty="0"/>
          </a:p>
          <a:p>
            <a:r>
              <a:rPr lang="es-ES" sz="1600" dirty="0"/>
              <a:t>EN ESTA ACTIVIDAD, SE LOGRÓ SUPERAR LO PROGRAMADO EN ESTE TRIMESTRE, ALCANZANDO UN </a:t>
            </a:r>
            <a:r>
              <a:rPr lang="es-ES" sz="1600" b="1" dirty="0"/>
              <a:t>103.40%</a:t>
            </a:r>
            <a:r>
              <a:rPr lang="es-ES" sz="1600" dirty="0"/>
              <a:t> DE CUMPLIMIENTO DE LA META ,</a:t>
            </a:r>
            <a:r>
              <a:rPr lang="es-ES" sz="1600" b="1" dirty="0"/>
              <a:t> </a:t>
            </a:r>
            <a:r>
              <a:rPr lang="es-ES" sz="1600" dirty="0"/>
              <a:t>YA QUE SE REALIZARON 1,551 EVALUACIONES DE LAS 1,500 PROGRAMADAS. POR LO TANTO, PARA EL INICIO DEL AÑO, EL INDICADOR LLEGA AL </a:t>
            </a:r>
            <a:r>
              <a:rPr lang="es-ES" sz="1600" b="1" dirty="0"/>
              <a:t>28.20% </a:t>
            </a:r>
            <a:r>
              <a:rPr lang="es-ES" sz="1600" dirty="0"/>
              <a:t>DE LA META ANUAL.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6993FF2-2B7B-4454-AF27-A6BBDE4EAF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1147374"/>
              </p:ext>
            </p:extLst>
          </p:nvPr>
        </p:nvGraphicFramePr>
        <p:xfrm>
          <a:off x="3028949" y="2996153"/>
          <a:ext cx="6134100" cy="3761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5731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DESARROLLO ADMINISTRATIVO E INNOVACIÓN?.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94AB91-88AA-D1C4-DA0E-2B61D13600EF}"/>
              </a:ext>
            </a:extLst>
          </p:cNvPr>
          <p:cNvSpPr txBox="1"/>
          <p:nvPr/>
        </p:nvSpPr>
        <p:spPr>
          <a:xfrm>
            <a:off x="313898" y="865811"/>
            <a:ext cx="1135384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dirty="0"/>
              <a:t>CAPACITACIONES A LAS Y LOS TRABAJADORES DE LAS DEPENDENCIAS Y ENTIDADES MUNICIPALES PARA EL DESARROLLO ADMINISTRATIVO E INNOVACIÓN DEL MUNICIPIO.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EN ESTE RUBRO SE LOGRÓ LA META ESTIMADA PARA EL TRIMESTRE, REALIZANDO EL </a:t>
            </a:r>
            <a:r>
              <a:rPr lang="es-ES" sz="1600" b="1" dirty="0"/>
              <a:t>100% </a:t>
            </a:r>
            <a:r>
              <a:rPr lang="es-ES" sz="1600" dirty="0"/>
              <a:t>DE CUMPLIMIENTO, AL REALIZAR 48 CAPACITACIONES DE LAS 48 QUE SE TENÍAN PROYECTADAS.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POR LO QUE EL OBJETIVO ANUAL COMIENZA CON EL </a:t>
            </a:r>
            <a:r>
              <a:rPr lang="es-ES" sz="1600" b="1" dirty="0"/>
              <a:t>33.33%</a:t>
            </a:r>
            <a:r>
              <a:rPr lang="es-ES" sz="1600" dirty="0"/>
              <a:t> DE LA META ANUAL PROGRAMADA.</a:t>
            </a:r>
            <a:endParaRPr lang="es-MX" sz="1600" b="1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37B9FF4-7867-4FF1-94E7-09558A0E8A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1177255"/>
              </p:ext>
            </p:extLst>
          </p:nvPr>
        </p:nvGraphicFramePr>
        <p:xfrm>
          <a:off x="3209520" y="2686120"/>
          <a:ext cx="5562600" cy="3905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65531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/>
          <p:nvPr/>
        </p:nvSpPr>
        <p:spPr>
          <a:xfrm>
            <a:off x="990601" y="0"/>
            <a:ext cx="96393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Desarrollo Administrativo e Innovación</a:t>
            </a:r>
            <a:endParaRPr sz="2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902286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66C373C-8205-14C2-17E9-ECCD4FFBD6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257"/>
          <a:stretch/>
        </p:blipFill>
        <p:spPr>
          <a:xfrm>
            <a:off x="654921" y="1176156"/>
            <a:ext cx="3578793" cy="281138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B742461-6786-7ABC-C5CE-AC577FF2B6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5873" y="1216152"/>
            <a:ext cx="2910732" cy="432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E8E818A-B2A3-D5B0-E3A6-8AEB904371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5284" y="1269000"/>
            <a:ext cx="3743558" cy="432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A9106BA-341C-BA69-7EE1-1A68469EB18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46479"/>
          <a:stretch/>
        </p:blipFill>
        <p:spPr>
          <a:xfrm>
            <a:off x="182367" y="4157769"/>
            <a:ext cx="4395886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A8C669B-725C-487E-B0C1-2B0E7906D07E}"/>
              </a:ext>
            </a:extLst>
          </p:cNvPr>
          <p:cNvSpPr txBox="1"/>
          <p:nvPr/>
        </p:nvSpPr>
        <p:spPr>
          <a:xfrm>
            <a:off x="-1" y="305968"/>
            <a:ext cx="75204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HACE EL </a:t>
            </a:r>
            <a:r>
              <a:rPr lang="es-E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PROGRAMA INTEGRAL PARA LA OPTIMIZACIÓN DE PROCESOS ADMINISTRATIVOS Y LA MEJORA REGULATORIA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A79980B-5A70-46D4-8A3E-BD515392152D}"/>
              </a:ext>
            </a:extLst>
          </p:cNvPr>
          <p:cNvSpPr txBox="1"/>
          <p:nvPr/>
        </p:nvSpPr>
        <p:spPr>
          <a:xfrm>
            <a:off x="650682" y="1165391"/>
            <a:ext cx="5451944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BRINDAR A LA POBLACIÓN Y A LAS DEPENDENCIAS MUNICIPALES LA ATENCIÓN INTEGRAL A TRAVÉS DE LA PROMOCIÓN DE UNA MEJORA REGULATORIA ARTICULADA COMO BASE EN UNA POLÍTICA PÚBLICA TRANSVERSAL.</a:t>
            </a:r>
          </a:p>
          <a:p>
            <a:endParaRPr lang="es-MX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3A9A03B-62A8-4EBB-894E-B37E95C4577C}"/>
              </a:ext>
            </a:extLst>
          </p:cNvPr>
          <p:cNvSpPr txBox="1"/>
          <p:nvPr/>
        </p:nvSpPr>
        <p:spPr>
          <a:xfrm>
            <a:off x="650682" y="2357809"/>
            <a:ext cx="5359179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SE MIDE A TRAVÉS DE DOS INDICADORES DE GESTIÓN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/>
              <a:t>POBLACIÓN ATENDIDA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500" dirty="0"/>
              <a:t>DEPENDENCIAS ATENDIDAS</a:t>
            </a:r>
          </a:p>
          <a:p>
            <a:endParaRPr lang="es-MX" sz="1500" dirty="0"/>
          </a:p>
          <a:p>
            <a:pPr algn="just"/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ATENDIERON A 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18,050 PERSONAS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EL PRIMER TRIMESTRE, REPRESENTANDO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UN CUMPLIMIENTO DEL 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100.27%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LA META PROGRAMADA EN EL PERIODO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s-MX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es-MX" sz="15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ESTO 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REPRESENTA UN AVANCE EN LA META ANUAL DEL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MX" sz="15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31.95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 PLANEACIÓN REALIZADA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endParaRPr lang="es-MX" sz="15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LA ACTIVIDAD DE DEPENDENCIAS ATENDIDAS, SE BRINDÓ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ATENCIÓN </a:t>
            </a:r>
            <a:r>
              <a:rPr lang="es-MX" sz="15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6 DEPENDENCIAS, DE LAS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6 QUE SE ESTIMARON EN EL TRIMESTRE, LOGRANDO UN CUMPLIMIENTO DEL </a:t>
            </a:r>
            <a:r>
              <a:rPr lang="es-MX" sz="15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100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%; </a:t>
            </a:r>
            <a:r>
              <a:rPr lang="es-MX" sz="1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CONSECUENCIA, SE LOGRA UN AVANCE ANUAL DEL </a:t>
            </a:r>
            <a:r>
              <a:rPr lang="es-MX" sz="1500" b="1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</a:t>
            </a:r>
            <a:r>
              <a:rPr lang="es-MX" sz="15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%.</a:t>
            </a:r>
            <a:endParaRPr lang="es-MX" sz="1600" b="1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887D20D9-6F36-481D-90F6-C665BAEB57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480457"/>
              </p:ext>
            </p:extLst>
          </p:nvPr>
        </p:nvGraphicFramePr>
        <p:xfrm>
          <a:off x="6949265" y="314628"/>
          <a:ext cx="5242735" cy="333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934CD894-575D-4FCE-A88B-9C4676B8A0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8782534"/>
              </p:ext>
            </p:extLst>
          </p:nvPr>
        </p:nvGraphicFramePr>
        <p:xfrm>
          <a:off x="6736703" y="3658070"/>
          <a:ext cx="5455298" cy="310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15C4714-21BC-7459-8CDB-EC1EE8F78926}"/>
              </a:ext>
            </a:extLst>
          </p:cNvPr>
          <p:cNvSpPr txBox="1"/>
          <p:nvPr/>
        </p:nvSpPr>
        <p:spPr>
          <a:xfrm>
            <a:off x="450185" y="224619"/>
            <a:ext cx="107272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GESTIÓN DE CALIDAD MUNICIPAL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CB077CE-6C48-7579-D1D3-EF8E79C7FA5B}"/>
              </a:ext>
            </a:extLst>
          </p:cNvPr>
          <p:cNvSpPr txBox="1"/>
          <p:nvPr/>
        </p:nvSpPr>
        <p:spPr>
          <a:xfrm>
            <a:off x="559558" y="754614"/>
            <a:ext cx="11068335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500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HERRAMIENTAS DIGITALES DE REDUCCIÓN DE COSTOS IMPLEMENTADAS. </a:t>
            </a:r>
          </a:p>
          <a:p>
            <a:endParaRPr lang="es-ES" sz="1500" dirty="0">
              <a:solidFill>
                <a:prstClr val="black"/>
              </a:solidFill>
            </a:endParaRPr>
          </a:p>
          <a:p>
            <a:pPr algn="just"/>
            <a:r>
              <a:rPr lang="es-ES" sz="1500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EL INSTITUTO TIENE DENTRO DE SUS PROPÓSITOS, EL BUSCAR LA MEJORA CONTINUA A TRAVÉS DE LA IMPLEMENTACIÓN DE ESTRATEGIAS, HERRAMIENTAS Y ACCIONES QUE INVOLUCREN LA INNOVACIÓN Y LA TECNOLOGÍA EN BENEFICIO DE LA CIUDADANÍA BENITOJUARENSE, CON LA DISMINUCIÓN DE LOS COSTOS Y LA OPTIMIZACIÓN DE LOS PROCESOS. EN ESE SENTIDO, SE OBTIENE EL </a:t>
            </a:r>
            <a:r>
              <a:rPr lang="es-ES" sz="1500" b="1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30% </a:t>
            </a:r>
            <a:r>
              <a:rPr lang="es-ES" sz="1500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DE AVANCE, EN EL SISTEMA DE TURNOS Y EL SISTEMA DE GESTIÓN DE VENTANILLA ÚNICA (SIGEVU), DE ACUERDO A LOS CAMBIOS REQUERIDOS PARA SU CORRECTO FUNCIONAMIENTO, DEBIDO A LA ALTA DEMANDA QUE TIENE LA DIRECCIÓN DE TECNOLOGÍAS CON DIVERSOS PROYECTOS DE DI</a:t>
            </a:r>
            <a:r>
              <a:rPr lang="es-ES" sz="1500" dirty="0">
                <a:solidFill>
                  <a:prstClr val="black"/>
                </a:solidFill>
              </a:rPr>
              <a:t>FERENTES</a:t>
            </a:r>
            <a:r>
              <a:rPr lang="es-ES" sz="1500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 DEPENDENCIAS, POR LO QUE SE PREVÉ REQUERIR SOLICITAR EL APOYO DE JÓVENES BECARIOS QUE TENGAN LA ESPECIALIDAD EN DESARROLLO DE SISTEMAS INFORMÁTICOS. </a:t>
            </a:r>
          </a:p>
          <a:p>
            <a:pPr algn="just"/>
            <a:endParaRPr lang="es-ES" sz="1500" dirty="0">
              <a:solidFill>
                <a:prstClr val="black"/>
              </a:solidFill>
            </a:endParaRPr>
          </a:p>
          <a:p>
            <a:pPr algn="just"/>
            <a:r>
              <a:rPr lang="es-ES" sz="1500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EN CUANTO AL AVANCE ANUAL, SE TIENE UN </a:t>
            </a:r>
            <a:r>
              <a:rPr lang="es-ES" sz="1500" b="1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5%, </a:t>
            </a:r>
            <a:r>
              <a:rPr lang="es-ES" sz="1500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DEL TOTAL DE ACTIVIDADES PROGRAMADAS.</a:t>
            </a:r>
            <a:endParaRPr lang="es-ES_tradnl" sz="1500" kern="1200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9BC408D2-8F52-491A-8755-03D6147D15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9332615"/>
              </p:ext>
            </p:extLst>
          </p:nvPr>
        </p:nvGraphicFramePr>
        <p:xfrm>
          <a:off x="2931425" y="3338238"/>
          <a:ext cx="6324600" cy="3337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80742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FA2C964-16AF-3D6E-D922-F8A233DF7A12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218B5B7-C47A-2E0B-E665-E57EE3E89EB9}"/>
              </a:ext>
            </a:extLst>
          </p:cNvPr>
          <p:cNvSpPr txBox="1"/>
          <p:nvPr/>
        </p:nvSpPr>
        <p:spPr>
          <a:xfrm>
            <a:off x="464024" y="818765"/>
            <a:ext cx="11232107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500" dirty="0"/>
              <a:t>PROYECTO DE IMPLEMENTACIÓN DEL SISTEMA INTEGRAL DE VENTANILLA ÚNICA.</a:t>
            </a:r>
          </a:p>
          <a:p>
            <a:endParaRPr lang="es-ES" sz="1500" dirty="0"/>
          </a:p>
          <a:p>
            <a:pPr algn="just"/>
            <a:r>
              <a:rPr lang="es-ES" sz="1500" dirty="0"/>
              <a:t>ACTUALMENTE SE ESTÁ TRABAJANDO EN COORDINACIÓN CON LA DIRECCIÓN DE TECNOLOGÍAS, EN LAS HERRAMIENTAS INFORMÁTICAS QUE SERÁN IMPLEMENTADAS POR LA VENTANILLA ÚNICA; CON LA FINALIDAD DE LOGRAR EL ADECUADO FUNCIONAMIENTO EN LA ATENCIÓN CIUDADANA. EN TAL VIRTUD, EN ESTE TRIMESTRE SE LOGRA EL </a:t>
            </a:r>
            <a:r>
              <a:rPr lang="es-ES" sz="1500" b="1" dirty="0"/>
              <a:t>85.71% </a:t>
            </a:r>
            <a:r>
              <a:rPr lang="es-ES" sz="1500" dirty="0"/>
              <a:t>DE AVANCE, CUMPLIENDO CON LA MAYORÍA DE LAS REUNIONES DE TRABAJO PROGRAMADAS, PERO SE DEBERÁ CONTINUAR TRABAJANDO CON EL DESARROLLO DE LAS HERRAMIENTAS Y REALIZAR LAS PRUEBAS NECESARIAS PARA VALIDAR SU FUNCIONAMIENTO. 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CON RESPECTO A LA META ANUAL, SE HA CUMPLIDO CON EL </a:t>
            </a:r>
            <a:r>
              <a:rPr lang="es-ES" sz="1500" b="1" dirty="0"/>
              <a:t>21.43% </a:t>
            </a:r>
            <a:r>
              <a:rPr lang="es-ES" sz="1500" dirty="0"/>
              <a:t>DE AVANCE, EN RELACIÓN AL TOTAL DE ACTIVIDADES PROGRAMADAS.</a:t>
            </a:r>
            <a:endParaRPr lang="es-MX" sz="15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4DAD1567-725B-48CC-A92B-4D2072436F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8966421"/>
              </p:ext>
            </p:extLst>
          </p:nvPr>
        </p:nvGraphicFramePr>
        <p:xfrm>
          <a:off x="2933700" y="3166416"/>
          <a:ext cx="6324600" cy="3474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6617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98202-3E40-CBBD-A449-52DCBAF01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9FDA0C8-D461-7F2B-C8F6-927158C59C56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90F01D3-7E31-C6C6-A4E8-6534F9838487}"/>
              </a:ext>
            </a:extLst>
          </p:cNvPr>
          <p:cNvSpPr txBox="1"/>
          <p:nvPr/>
        </p:nvSpPr>
        <p:spPr>
          <a:xfrm>
            <a:off x="464024" y="759773"/>
            <a:ext cx="11232107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500" dirty="0"/>
              <a:t>PROYECTO DE IMPLEMENTACIÓN DEL SISTEMA INTEGRAL DE VENTANILLA ÚNICA.</a:t>
            </a:r>
          </a:p>
          <a:p>
            <a:endParaRPr lang="es-ES" sz="1500" dirty="0"/>
          </a:p>
          <a:p>
            <a:pPr algn="just"/>
            <a:r>
              <a:rPr lang="es-ES" sz="1500" dirty="0"/>
              <a:t>A SOLICITUD DE LA DIRECCIÓN DE DESARROLLO ADMINISTRATIVO, SE LLEVAN A CABO LOS TRABAJOS NECESARIOS CON LA DIRECCIÓN DE TECNOLOGÍAS, PARA CONTAR CON UNA HERRAMIENTA INNOVADORA, PRÁCTICA Y SENCILLA QUE PERMITA GENERAR DE MANERA DIGITAL LOS MANUALES DE ORGANIZACIÓN Y PROCEDIMIENTOS DEL MUNICIPIO. EN EL TRIMESTRE QUE SE INFORMA, SE OBTUVO UN AVANCE DEL </a:t>
            </a:r>
            <a:r>
              <a:rPr lang="es-ES" sz="1500" b="1" dirty="0"/>
              <a:t>33.33%</a:t>
            </a:r>
            <a:r>
              <a:rPr lang="es-ES" sz="1500" dirty="0"/>
              <a:t>, DEBIDO A LA CARGA DE TRABAJO CON OTROS PROYECTOS, EN CONSECUENCIA, EL INICIO DE LOS TRABAJOS EN RELACIÓN AL DESARROLLO DE LA HERRAMIENTA INFORMÁTICA PARA LA ELABORACIÓN DE MANUALES SE HA DEMORADO.</a:t>
            </a:r>
          </a:p>
          <a:p>
            <a:pPr algn="just"/>
            <a:endParaRPr lang="es-ES" sz="1500" dirty="0"/>
          </a:p>
          <a:p>
            <a:pPr algn="just"/>
            <a:r>
              <a:rPr lang="es-ES" sz="1500" dirty="0"/>
              <a:t>EN TAL VIRTUD, EN LA META ANUAL SE OBTIENE EL </a:t>
            </a:r>
            <a:r>
              <a:rPr lang="es-ES" sz="1500" b="1" dirty="0"/>
              <a:t>8.33% </a:t>
            </a:r>
            <a:r>
              <a:rPr lang="es-ES" sz="1500" dirty="0"/>
              <a:t>DE AVANCE, EN RELACIÓN AL TOTAL DE ACTIVIDADES PROGRAMADAS.</a:t>
            </a:r>
            <a:endParaRPr lang="es-MX" sz="15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99E6E9F9-2CE3-4F60-9CC9-60861F5FC2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9791750"/>
              </p:ext>
            </p:extLst>
          </p:nvPr>
        </p:nvGraphicFramePr>
        <p:xfrm>
          <a:off x="2957512" y="3035308"/>
          <a:ext cx="6276975" cy="3605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13894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F2A23-5C82-D448-7FFF-671090409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82E1CCB-9487-5068-C055-E891F7CFEC8D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DIRECCIÓN DE GESTIÓN DE CALIDAD MUNICIPAL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4179C86-A288-E086-D8CC-9A4F1F3D492A}"/>
              </a:ext>
            </a:extLst>
          </p:cNvPr>
          <p:cNvSpPr txBox="1"/>
          <p:nvPr/>
        </p:nvSpPr>
        <p:spPr>
          <a:xfrm>
            <a:off x="464024" y="828597"/>
            <a:ext cx="1123210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PROYECTO DE IMPLEMENTACIÓN DEL SISTEMA INTEGRAL DE VENTANILLA ÚNICA.</a:t>
            </a:r>
          </a:p>
          <a:p>
            <a:endParaRPr lang="es-ES" sz="1600" dirty="0"/>
          </a:p>
          <a:p>
            <a:pPr algn="just"/>
            <a:r>
              <a:rPr lang="es-ES" sz="1600" dirty="0"/>
              <a:t>SE REALIZÓ LA ENTREGA DE INFORMACIÓN Y BOCETOS CON COMUNICACIÓN SOCIAL PARA INICIAR CON EL DISEÑO DE LA CAMPAÑA DE DIFUSIÓN; ASIMISMO, EN LA REALIZACIÓN DEL SEGUNDO FORO UNIVERSITARIO EN DONDE SE PRESENTÓ INFORMACIÓN DEL INSTITUTO MUNICIPAL DE DESARROLLO ADMINISTRATIVO E INNOVACIÓN, POR TAL MOTIVO, SE OBTIENE UN CUMPLIMIENTO DEL </a:t>
            </a:r>
            <a:r>
              <a:rPr lang="es-ES" sz="1600" b="1" dirty="0"/>
              <a:t>100%</a:t>
            </a:r>
            <a:r>
              <a:rPr lang="es-ES" sz="1600" dirty="0"/>
              <a:t> EN ESTE TRIMESTRE.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CON RESPECTO A LA META ANUAL, SE OBTIENE UN AVANCE DEL </a:t>
            </a:r>
            <a:r>
              <a:rPr lang="es-ES" sz="1600" b="1" dirty="0"/>
              <a:t>25%, </a:t>
            </a:r>
            <a:r>
              <a:rPr lang="es-ES" sz="1600" dirty="0"/>
              <a:t>EN RELACIÓN AL TOTAL DE ACTIVIDADES PROGRAMADAS.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36A544AA-E4A3-453C-B90D-4A1D6FF668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783103"/>
              </p:ext>
            </p:extLst>
          </p:nvPr>
        </p:nvGraphicFramePr>
        <p:xfrm>
          <a:off x="2933700" y="2989006"/>
          <a:ext cx="6324600" cy="3716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71473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/>
          <p:nvPr/>
        </p:nvSpPr>
        <p:spPr>
          <a:xfrm>
            <a:off x="990601" y="0"/>
            <a:ext cx="96393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Gestión de Calidad Municipal </a:t>
            </a:r>
            <a:endParaRPr sz="2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7" name="Google Shape;16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367" y="836831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7BF36CB-2639-F0DC-03CD-BD3E323D6F9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5700"/>
          <a:stretch/>
        </p:blipFill>
        <p:spPr>
          <a:xfrm>
            <a:off x="182366" y="1057530"/>
            <a:ext cx="5096960" cy="288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9B234F2-CC87-4D2D-535A-BEAC4E66192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492" r="45850"/>
          <a:stretch/>
        </p:blipFill>
        <p:spPr>
          <a:xfrm>
            <a:off x="6032819" y="999000"/>
            <a:ext cx="5400000" cy="298342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99EFDAA-DE7E-2E57-EFB4-AE3FEF12F64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45850"/>
          <a:stretch/>
        </p:blipFill>
        <p:spPr>
          <a:xfrm>
            <a:off x="296452" y="4040953"/>
            <a:ext cx="4868787" cy="275869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8AE6FD9-F05E-6D29-BF56-D05600026CB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4212" r="45850"/>
          <a:stretch/>
        </p:blipFill>
        <p:spPr>
          <a:xfrm>
            <a:off x="6191379" y="4040952"/>
            <a:ext cx="5082880" cy="275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64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"/>
          <p:cNvSpPr/>
          <p:nvPr/>
        </p:nvSpPr>
        <p:spPr>
          <a:xfrm>
            <a:off x="877824" y="188850"/>
            <a:ext cx="9857232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Instituto Municipal de Desarrollo Administrativo e Innovación</a:t>
            </a:r>
            <a:endParaRPr dirty="0"/>
          </a:p>
        </p:txBody>
      </p:sp>
      <p:pic>
        <p:nvPicPr>
          <p:cNvPr id="143" name="Google Shape;14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527" y="1315339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B0471B2-D69F-C04D-8818-75D647538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527" y="1465632"/>
            <a:ext cx="2967652" cy="432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71A5F2F-450E-802B-4D55-B732F8D933F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179" r="17507"/>
          <a:stretch/>
        </p:blipFill>
        <p:spPr>
          <a:xfrm>
            <a:off x="3493008" y="4272809"/>
            <a:ext cx="3846576" cy="2520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4C2CD0D-2C4A-8684-F5FD-0AA3ADCE40D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8156" b="7896"/>
          <a:stretch/>
        </p:blipFill>
        <p:spPr>
          <a:xfrm>
            <a:off x="3886248" y="1502917"/>
            <a:ext cx="5303472" cy="249382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91D353A-6D67-5AEC-2950-4EE86B5F587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355" t="7985" r="45695"/>
          <a:stretch/>
        </p:blipFill>
        <p:spPr>
          <a:xfrm>
            <a:off x="7412118" y="4142791"/>
            <a:ext cx="4688589" cy="265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1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EFA4363-8395-8B45-9EDD-4FD5D6DD92A8}"/>
              </a:ext>
            </a:extLst>
          </p:cNvPr>
          <p:cNvSpPr txBox="1"/>
          <p:nvPr/>
        </p:nvSpPr>
        <p:spPr>
          <a:xfrm>
            <a:off x="588941" y="187462"/>
            <a:ext cx="1072726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</a:t>
            </a:r>
            <a:r>
              <a:rPr lang="es-ES_tradnl" b="1" kern="1200" dirty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VENTANILLA ÚNICA DE TRÁMITES Y SERVICIOS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endParaRPr lang="es-MX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MX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96B0593-8E1E-D30B-0688-CC21A99ACCE1}"/>
              </a:ext>
            </a:extLst>
          </p:cNvPr>
          <p:cNvSpPr txBox="1"/>
          <p:nvPr/>
        </p:nvSpPr>
        <p:spPr>
          <a:xfrm>
            <a:off x="401828" y="713907"/>
            <a:ext cx="113730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TRÁMITES Y SERVICIOS GESTIONADOS EN DIRECCIÓN DE VENTANILLA. 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DERIVADO DE LA INCORPORACIÓN DE MÁS TRÁMITES Y SERVICIOS AL CATÁLOGO DE ATENCIÓN QUE BRINDA LA VENTANILLA ÚNICA, ASÍ COMO LA GESTIÓN Y SEGUIMIENTO DE LOS TRÁMITES EN LÍNEA, SE OBTIENE EL RESULTADO DEL </a:t>
            </a:r>
            <a:r>
              <a:rPr lang="es-ES" sz="1600" b="1" dirty="0"/>
              <a:t>100.06%</a:t>
            </a:r>
            <a:r>
              <a:rPr lang="es-ES" sz="1600" dirty="0"/>
              <a:t> DE CUMPLIMIENTO,</a:t>
            </a:r>
            <a:r>
              <a:rPr lang="es-ES" sz="1600" b="1" dirty="0"/>
              <a:t> </a:t>
            </a:r>
            <a:r>
              <a:rPr lang="es-ES" sz="1600" dirty="0"/>
              <a:t>AL GESTIONAR 15 TRÁMITES Y SERVICIOS MÁS DE LOS PROGRAMADOS EN EL TRIMESTRE.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EN CONSECUENCIA, SE AVANZA CON EL </a:t>
            </a:r>
            <a:r>
              <a:rPr lang="es-ES" sz="1600" b="1" dirty="0"/>
              <a:t>27.03% </a:t>
            </a:r>
            <a:r>
              <a:rPr lang="es-ES" sz="1600" dirty="0"/>
              <a:t>DE LO PROGRAMADO PARA ESTE 2025.</a:t>
            </a:r>
            <a:endParaRPr lang="es-MX" sz="1600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11EEC4FE-FDF7-4AF1-AE13-6A79F8D1E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7212658"/>
              </p:ext>
            </p:extLst>
          </p:nvPr>
        </p:nvGraphicFramePr>
        <p:xfrm>
          <a:off x="3092753" y="2774813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2062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8A61C35-3209-2A9C-8832-30ACD0D3675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VENTANILLA ÚNICA DE TRÁMITES Y SERVICIOS?.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F2D4C5-1147-4552-73F9-E74B6A46500D}"/>
              </a:ext>
            </a:extLst>
          </p:cNvPr>
          <p:cNvSpPr txBox="1"/>
          <p:nvPr/>
        </p:nvSpPr>
        <p:spPr>
          <a:xfrm>
            <a:off x="240233" y="742981"/>
            <a:ext cx="117115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dirty="0"/>
              <a:t>BRINDAR ASESORÍA PERSONALIZADA E INTEGRAL A LA CIUDADANÍA BENITOJUARENSE.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A TRAVÉS DE LOS DIVERSOS MÓDULOS Y CANALES DIGITALES SE BRINDARON 5530 ASESORÍAS A LA CIUDADANÍA, PERMITIÉNDONOS OBTENER UN CUMPLIMIENTO EN LA META TRIMESTRAL DEL </a:t>
            </a:r>
            <a:r>
              <a:rPr lang="es-ES" sz="1600" b="1" dirty="0"/>
              <a:t>100.54%.</a:t>
            </a:r>
          </a:p>
          <a:p>
            <a:pPr algn="just"/>
            <a:endParaRPr lang="es-ES" sz="1600" dirty="0"/>
          </a:p>
          <a:p>
            <a:pPr algn="just"/>
            <a:r>
              <a:rPr lang="es-ES" sz="1600" dirty="0"/>
              <a:t>OBTENIENDO ASÍ, UN </a:t>
            </a:r>
            <a:r>
              <a:rPr lang="es-ES" sz="1600" b="1" dirty="0"/>
              <a:t>27.65%</a:t>
            </a:r>
            <a:r>
              <a:rPr lang="es-ES" sz="1600" dirty="0"/>
              <a:t> DE AVANCE, DE LA META ANUAL PROGRAMADA.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CF5C1009-2A01-47AA-BEEE-1B4CAC30AD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5062851"/>
              </p:ext>
            </p:extLst>
          </p:nvPr>
        </p:nvGraphicFramePr>
        <p:xfrm>
          <a:off x="3100386" y="2517059"/>
          <a:ext cx="5991225" cy="418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3535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8A61C35-3209-2A9C-8832-30ACD0D3675A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VENTANILLA ÚNICA DE TRÁMITES Y SERVICIOS?.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F2D4C5-1147-4552-73F9-E74B6A46500D}"/>
              </a:ext>
            </a:extLst>
          </p:cNvPr>
          <p:cNvSpPr txBox="1"/>
          <p:nvPr/>
        </p:nvSpPr>
        <p:spPr>
          <a:xfrm>
            <a:off x="212243" y="933780"/>
            <a:ext cx="1171153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/>
              <a:t>ASESORÍAS, TRÁMITES Y SERVICIOS BRINDADOS DESDE LA VENTANILLA INCLUSIVA A LA CIUDADANÍA BENITOJUARENSE</a:t>
            </a:r>
            <a:r>
              <a:rPr lang="es-MX" sz="1600"/>
              <a:t>.</a:t>
            </a:r>
          </a:p>
          <a:p>
            <a:endParaRPr lang="es-MX" sz="1600"/>
          </a:p>
          <a:p>
            <a:pPr algn="just"/>
            <a:r>
              <a:rPr lang="es-ES" sz="1600"/>
              <a:t>ASIMISMO, PERMITE MEDIR EL NÚMERO DE ASESORÍAS, TRÁMITES Y SERVICIOS BRINDADOS A LA POBLACIÓN CON DISCAPACIDAD EN EL USO DEL SISTEMA DIGITAL, EN LA GESTIÓN DE TRÁMITES Y SERVICIOS. </a:t>
            </a:r>
          </a:p>
          <a:p>
            <a:pPr algn="just"/>
            <a:endParaRPr lang="es-ES" sz="1600"/>
          </a:p>
          <a:p>
            <a:pPr algn="just"/>
            <a:r>
              <a:rPr lang="es-ES" sz="1600"/>
              <a:t>EN ESTA ACTIVIDAD, SE LOGRÓ REBASAR CON EL </a:t>
            </a:r>
            <a:r>
              <a:rPr lang="es-ES" sz="1600" b="1"/>
              <a:t>100.2%</a:t>
            </a:r>
            <a:r>
              <a:rPr lang="es-ES" sz="1600"/>
              <a:t> DE CUMPLIMIENTO DE LA META PLANEADA EN ESTE PRIMER TRIMESTRE, AL REALIZAR 2505 DE LAS 2500 ASESORÍAS, TRÁMITES Y SERVICIOS PROGRAMADOS, LO QUE SIGNIFICA EL </a:t>
            </a:r>
            <a:r>
              <a:rPr lang="es-ES" sz="1600" b="1"/>
              <a:t>27.83% </a:t>
            </a:r>
            <a:r>
              <a:rPr lang="es-ES" sz="1600"/>
              <a:t>DE AVANCE ANUAL, CON RELACIÓN AL OBJETIVO TOTAL PLANEADO.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B392FABF-72E7-437F-AF06-FA9879626E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695308"/>
              </p:ext>
            </p:extLst>
          </p:nvPr>
        </p:nvGraphicFramePr>
        <p:xfrm>
          <a:off x="3072396" y="3186681"/>
          <a:ext cx="5991225" cy="3449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0335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"/>
          <p:cNvSpPr/>
          <p:nvPr/>
        </p:nvSpPr>
        <p:spPr>
          <a:xfrm>
            <a:off x="877824" y="188850"/>
            <a:ext cx="9857232" cy="1231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Evidencias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Dirección de Ventanilla Única de Trámites y Servicios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s-MX" dirty="0"/>
          </a:p>
        </p:txBody>
      </p:sp>
      <p:pic>
        <p:nvPicPr>
          <p:cNvPr id="143" name="Google Shape;14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527" y="1095883"/>
            <a:ext cx="11827265" cy="103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419AE4E-FB9C-7123-1E00-ED86AAFCA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0114" y="3472361"/>
            <a:ext cx="2816182" cy="326227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F346A12-7B18-E126-D820-7847B9A25B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0089" y="1287706"/>
            <a:ext cx="2799597" cy="351646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DCDA156-479B-4A93-1C80-72E03966570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769"/>
          <a:stretch/>
        </p:blipFill>
        <p:spPr>
          <a:xfrm>
            <a:off x="146304" y="1589974"/>
            <a:ext cx="3370751" cy="432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17243D84-0CBC-8812-219B-4D5B005665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0848" y="1496227"/>
            <a:ext cx="2745473" cy="450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23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D9052A1-B7BF-86E5-BD36-F2AEE0F28753}"/>
              </a:ext>
            </a:extLst>
          </p:cNvPr>
          <p:cNvSpPr txBox="1"/>
          <p:nvPr/>
        </p:nvSpPr>
        <p:spPr>
          <a:xfrm>
            <a:off x="1820334" y="297190"/>
            <a:ext cx="9431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¿QUÉ ENTREGA </a:t>
            </a:r>
            <a:r>
              <a:rPr kumimoji="0" lang="es-ES_tradnl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DIRECCIÓN DE MEJORA REGULATORIA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?.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NIVEL COMPONENTE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s-ES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HERRAMIENTAS DE MEJORA REGULATORIA APLICADAS</a:t>
            </a:r>
            <a:r>
              <a:rPr lang="es-MX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s-MX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C1ADA5B-A3DA-FB73-4F7B-1E1777D1C6E8}"/>
              </a:ext>
            </a:extLst>
          </p:cNvPr>
          <p:cNvSpPr txBox="1"/>
          <p:nvPr/>
        </p:nvSpPr>
        <p:spPr>
          <a:xfrm>
            <a:off x="481263" y="1366419"/>
            <a:ext cx="112615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/>
              <a:t>DERIVADO DEL SEGUIMIENTO A LAS DIVERSAS DEPENDENCIAS MEDIANTE LA APLICACIÓN DE HERRAMIENTAS DE MEJORA REGULATORIA, SE OBTIENE EN ESTE TRIMESTRE EL </a:t>
            </a:r>
            <a:r>
              <a:rPr lang="es-ES" sz="1600" b="1"/>
              <a:t>100%</a:t>
            </a:r>
            <a:r>
              <a:rPr lang="es-ES" sz="1600"/>
              <a:t> DE LO PROGRAMADO EN PERIODO. Y SE AVANZA EN LA META PROGRAMADA PARA ESTE AÑO 2025,</a:t>
            </a:r>
            <a:r>
              <a:rPr lang="es-ES" sz="1600" b="1"/>
              <a:t> </a:t>
            </a:r>
            <a:r>
              <a:rPr lang="es-ES" sz="1600"/>
              <a:t>CON EL</a:t>
            </a:r>
            <a:r>
              <a:rPr lang="es-ES" sz="1600" b="1"/>
              <a:t> 25% </a:t>
            </a:r>
            <a:r>
              <a:rPr lang="es-ES" sz="1600"/>
              <a:t>DE CUMPLIMIENTO.</a:t>
            </a:r>
            <a:endParaRPr lang="es-MX" sz="1600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D37B5007-EFCC-4D29-8203-658CFFA566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29447"/>
              </p:ext>
            </p:extLst>
          </p:nvPr>
        </p:nvGraphicFramePr>
        <p:xfrm>
          <a:off x="2995536" y="2459589"/>
          <a:ext cx="6200928" cy="4101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585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3898097-C181-7ABC-6277-335E33BBB0D4}"/>
              </a:ext>
            </a:extLst>
          </p:cNvPr>
          <p:cNvSpPr txBox="1"/>
          <p:nvPr/>
        </p:nvSpPr>
        <p:spPr>
          <a:xfrm>
            <a:off x="3048000" y="152050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</a:t>
            </a:r>
            <a:r>
              <a:rPr lang="es-ES" sz="1800" b="1" kern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ACTIVIDADES REALIZA LA DIRECCIÓN DE MEJORA REGULATORIA?.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F5C459-AC69-8971-7BC4-DC73C155C7C8}"/>
              </a:ext>
            </a:extLst>
          </p:cNvPr>
          <p:cNvSpPr txBox="1"/>
          <p:nvPr/>
        </p:nvSpPr>
        <p:spPr>
          <a:xfrm>
            <a:off x="503767" y="1141512"/>
            <a:ext cx="1118446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 dirty="0"/>
              <a:t>TRÁMITES Y SERVICIOS SIMPLIFICADOS</a:t>
            </a:r>
            <a:r>
              <a:rPr lang="es-MX" sz="1600" dirty="0"/>
              <a:t>.</a:t>
            </a:r>
          </a:p>
          <a:p>
            <a:endParaRPr lang="es-MX" sz="1600" dirty="0"/>
          </a:p>
          <a:p>
            <a:pPr algn="just"/>
            <a:r>
              <a:rPr lang="es-ES" sz="1600" dirty="0"/>
              <a:t>ESTE INDICADOR MUESTRA LOS TRÁMITES Y SERVICIOS QUE FUERON VALIDADOS Y SIMPLIFICADOS, EN TAL VIRTUD, DURANTE ESTE TRIMESTRE SE LOGRÓ EL </a:t>
            </a:r>
            <a:r>
              <a:rPr lang="es-ES" sz="1600" b="1" dirty="0"/>
              <a:t>100%</a:t>
            </a:r>
            <a:r>
              <a:rPr lang="es-ES" sz="1600" dirty="0"/>
              <a:t> DE CUMPLIMIENTO DE LA META PLANEADA, LO CUAL REPRESENTA EL</a:t>
            </a:r>
            <a:r>
              <a:rPr lang="es-ES" sz="1600" b="1" dirty="0"/>
              <a:t> 26.92% </a:t>
            </a:r>
            <a:r>
              <a:rPr lang="es-ES" sz="1600" dirty="0"/>
              <a:t>DE LA META ANUAL, GRACIAS AL TRABAJO EN CONJUNTO CON LAS Y LOS ENLACES EN LOS DIFERENTES TRÁMITES Y SERVICIOS DEL MUNICIPIO.</a:t>
            </a:r>
            <a:endParaRPr lang="es-MX" sz="1600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128FEB62-2B95-41F5-A8B2-6E281253F4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3966039"/>
              </p:ext>
            </p:extLst>
          </p:nvPr>
        </p:nvGraphicFramePr>
        <p:xfrm>
          <a:off x="3048000" y="2724721"/>
          <a:ext cx="5991225" cy="389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23355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4959</TotalTime>
  <Words>2185</Words>
  <Application>Microsoft Office PowerPoint</Application>
  <PresentationFormat>Panorámica</PresentationFormat>
  <Paragraphs>187</Paragraphs>
  <Slides>24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9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Unidad Jurídica CM</cp:lastModifiedBy>
  <cp:revision>119</cp:revision>
  <cp:lastPrinted>2024-04-08T18:40:11Z</cp:lastPrinted>
  <dcterms:created xsi:type="dcterms:W3CDTF">2021-04-16T16:11:05Z</dcterms:created>
  <dcterms:modified xsi:type="dcterms:W3CDTF">2025-06-12T14:30:48Z</dcterms:modified>
</cp:coreProperties>
</file>